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256" r:id="rId3"/>
    <p:sldId id="313" r:id="rId4"/>
    <p:sldId id="302" r:id="rId5"/>
    <p:sldId id="301" r:id="rId6"/>
    <p:sldId id="303" r:id="rId7"/>
    <p:sldId id="309" r:id="rId8"/>
    <p:sldId id="310" r:id="rId9"/>
    <p:sldId id="311" r:id="rId10"/>
    <p:sldId id="312" r:id="rId11"/>
  </p:sldIdLst>
  <p:sldSz cx="9144000" cy="6858000" type="screen4x3"/>
  <p:notesSz cx="6669088" cy="9753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647" autoAdjust="0"/>
    <p:restoredTop sz="96395" autoAdjust="0"/>
  </p:normalViewPr>
  <p:slideViewPr>
    <p:cSldViewPr>
      <p:cViewPr varScale="1">
        <p:scale>
          <a:sx n="73" d="100"/>
          <a:sy n="73" d="100"/>
        </p:scale>
        <p:origin x="122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0" d="100"/>
        <a:sy n="180" d="100"/>
      </p:scale>
      <p:origin x="0" y="-39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87680"/>
          </a:xfrm>
          <a:prstGeom prst="rect">
            <a:avLst/>
          </a:prstGeom>
        </p:spPr>
        <p:txBody>
          <a:bodyPr vert="horz" lIns="89648" tIns="44824" rIns="89648" bIns="4482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89648" tIns="44824" rIns="89648" bIns="44824" rtlCol="0"/>
          <a:lstStyle>
            <a:lvl1pPr algn="r">
              <a:defRPr sz="1200"/>
            </a:lvl1pPr>
          </a:lstStyle>
          <a:p>
            <a:fld id="{BE2CBF71-4DA5-4F1C-9838-BCA1D45B401C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64228"/>
            <a:ext cx="2889938" cy="487680"/>
          </a:xfrm>
          <a:prstGeom prst="rect">
            <a:avLst/>
          </a:prstGeom>
        </p:spPr>
        <p:txBody>
          <a:bodyPr vert="horz" lIns="89648" tIns="44824" rIns="89648" bIns="4482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264228"/>
            <a:ext cx="2889938" cy="487680"/>
          </a:xfrm>
          <a:prstGeom prst="rect">
            <a:avLst/>
          </a:prstGeom>
        </p:spPr>
        <p:txBody>
          <a:bodyPr vert="horz" lIns="89648" tIns="44824" rIns="89648" bIns="44824" rtlCol="0" anchor="b"/>
          <a:lstStyle>
            <a:lvl1pPr algn="r">
              <a:defRPr sz="1200"/>
            </a:lvl1pPr>
          </a:lstStyle>
          <a:p>
            <a:fld id="{15CD9C96-2C99-4B10-AE23-725CA91162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585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889938" cy="487680"/>
          </a:xfrm>
          <a:prstGeom prst="rect">
            <a:avLst/>
          </a:prstGeom>
        </p:spPr>
        <p:txBody>
          <a:bodyPr vert="horz" lIns="89648" tIns="44824" rIns="89648" bIns="44824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89648" tIns="44824" rIns="89648" bIns="44824" rtlCol="0"/>
          <a:lstStyle>
            <a:lvl1pPr algn="r">
              <a:defRPr sz="1200"/>
            </a:lvl1pPr>
          </a:lstStyle>
          <a:p>
            <a:fld id="{C37B0BAC-83BC-4EA9-8FBB-47FE0A8E4BA9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6800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648" tIns="44824" rIns="89648" bIns="44824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32961"/>
            <a:ext cx="5335270" cy="4389120"/>
          </a:xfrm>
          <a:prstGeom prst="rect">
            <a:avLst/>
          </a:prstGeom>
        </p:spPr>
        <p:txBody>
          <a:bodyPr vert="horz" lIns="89648" tIns="44824" rIns="89648" bIns="448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64228"/>
            <a:ext cx="2889938" cy="487680"/>
          </a:xfrm>
          <a:prstGeom prst="rect">
            <a:avLst/>
          </a:prstGeom>
        </p:spPr>
        <p:txBody>
          <a:bodyPr vert="horz" lIns="89648" tIns="44824" rIns="89648" bIns="44824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264228"/>
            <a:ext cx="2889938" cy="487680"/>
          </a:xfrm>
          <a:prstGeom prst="rect">
            <a:avLst/>
          </a:prstGeom>
        </p:spPr>
        <p:txBody>
          <a:bodyPr vert="horz" lIns="89648" tIns="44824" rIns="89648" bIns="44824" rtlCol="0" anchor="b"/>
          <a:lstStyle>
            <a:lvl1pPr algn="r">
              <a:defRPr sz="1200"/>
            </a:lvl1pPr>
          </a:lstStyle>
          <a:p>
            <a:fld id="{476746B5-526F-41A1-96C9-05F3AA15B2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107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28388" indent="-28014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20597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568836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17075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465314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13553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361792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10030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CF219B0A-733A-40B3-A9AF-56073D446E6C}" type="slidenum">
              <a:rPr lang="en-GB">
                <a:solidFill>
                  <a:prstClr val="black"/>
                </a:solidFill>
                <a:ea typeface="MS PGothic" pitchFamily="34" charset="-128"/>
              </a:rPr>
              <a:pPr eaLnBrk="1" hangingPunct="1"/>
              <a:t>1</a:t>
            </a:fld>
            <a:endParaRPr lang="en-GB">
              <a:solidFill>
                <a:prstClr val="black"/>
              </a:solidFill>
              <a:ea typeface="MS PGothic" pitchFamily="34" charset="-128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sz="1400">
              <a:latin typeface="Arial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28388" indent="-28014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20597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568836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17075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465314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13553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361792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10030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7A273947-D6DE-48FF-8A6F-0924B58BB66B}" type="slidenum">
              <a:rPr lang="en-GB">
                <a:solidFill>
                  <a:prstClr val="black"/>
                </a:solidFill>
                <a:ea typeface="MS PGothic" pitchFamily="34" charset="-128"/>
              </a:rPr>
              <a:pPr eaLnBrk="1" hangingPunct="1"/>
              <a:t>3</a:t>
            </a:fld>
            <a:endParaRPr lang="en-GB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7312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nl-NL" sz="1400">
                <a:latin typeface="Arial" pitchFamily="34" charset="0"/>
              </a:rPr>
              <a:t>Not algos, blockchain, personalised pricing, fake news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28388" indent="-28014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20597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568836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17075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465314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13553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361792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10030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7A273947-D6DE-48FF-8A6F-0924B58BB66B}" type="slidenum">
              <a:rPr lang="en-GB">
                <a:solidFill>
                  <a:prstClr val="black"/>
                </a:solidFill>
                <a:ea typeface="MS PGothic" pitchFamily="34" charset="-128"/>
              </a:rPr>
              <a:pPr eaLnBrk="1" hangingPunct="1"/>
              <a:t>4</a:t>
            </a:fld>
            <a:endParaRPr lang="en-GB">
              <a:solidFill>
                <a:prstClr val="black"/>
              </a:solidFill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sz="1400">
              <a:latin typeface="Arial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28388" indent="-28014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20597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568836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17075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465314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13553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361792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10030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7A273947-D6DE-48FF-8A6F-0924B58BB66B}" type="slidenum">
              <a:rPr lang="en-GB">
                <a:solidFill>
                  <a:prstClr val="black"/>
                </a:solidFill>
                <a:ea typeface="MS PGothic" pitchFamily="34" charset="-128"/>
              </a:rPr>
              <a:pPr eaLnBrk="1" hangingPunct="1"/>
              <a:t>5</a:t>
            </a:fld>
            <a:endParaRPr lang="en-GB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6477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sz="1400">
              <a:latin typeface="Arial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28388" indent="-28014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20597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568836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17075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465314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13553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361792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10030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7A273947-D6DE-48FF-8A6F-0924B58BB66B}" type="slidenum">
              <a:rPr lang="en-GB">
                <a:solidFill>
                  <a:prstClr val="black"/>
                </a:solidFill>
                <a:ea typeface="MS PGothic" pitchFamily="34" charset="-128"/>
              </a:rPr>
              <a:pPr eaLnBrk="1" hangingPunct="1"/>
              <a:t>6</a:t>
            </a:fld>
            <a:endParaRPr lang="en-GB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13392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sz="1400">
              <a:latin typeface="Arial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28388" indent="-28014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20597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568836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17075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465314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13553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361792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10030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7A273947-D6DE-48FF-8A6F-0924B58BB66B}" type="slidenum">
              <a:rPr lang="en-GB">
                <a:solidFill>
                  <a:prstClr val="black"/>
                </a:solidFill>
                <a:ea typeface="MS PGothic" pitchFamily="34" charset="-128"/>
              </a:rPr>
              <a:pPr eaLnBrk="1" hangingPunct="1"/>
              <a:t>7</a:t>
            </a:fld>
            <a:endParaRPr lang="en-GB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0667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sz="1400">
              <a:latin typeface="Arial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28388" indent="-28014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20597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568836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17075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465314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13553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361792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10030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7A273947-D6DE-48FF-8A6F-0924B58BB66B}" type="slidenum">
              <a:rPr lang="en-GB">
                <a:solidFill>
                  <a:prstClr val="black"/>
                </a:solidFill>
                <a:ea typeface="MS PGothic" pitchFamily="34" charset="-128"/>
              </a:rPr>
              <a:pPr eaLnBrk="1" hangingPunct="1"/>
              <a:t>8</a:t>
            </a:fld>
            <a:endParaRPr lang="en-GB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252455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sz="1400">
              <a:latin typeface="Arial" pitchFamily="34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28388" indent="-28014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20597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568836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17075" indent="-224119" defTabSz="893365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465314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13553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361792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10030" indent="-224119" defTabSz="89336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7A273947-D6DE-48FF-8A6F-0924B58BB66B}" type="slidenum">
              <a:rPr lang="en-GB">
                <a:solidFill>
                  <a:prstClr val="black"/>
                </a:solidFill>
                <a:ea typeface="MS PGothic" pitchFamily="34" charset="-128"/>
              </a:rPr>
              <a:pPr eaLnBrk="1" hangingPunct="1"/>
              <a:t>9</a:t>
            </a:fld>
            <a:endParaRPr lang="en-GB">
              <a:solidFill>
                <a:prstClr val="black"/>
              </a:solidFill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175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7194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330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5633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 descr="logo_for_ppt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08" r="11053"/>
          <a:stretch>
            <a:fillRect/>
          </a:stretch>
        </p:blipFill>
        <p:spPr bwMode="auto">
          <a:xfrm>
            <a:off x="0" y="0"/>
            <a:ext cx="9144000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4" descr="small box COMPETITION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6446838"/>
            <a:ext cx="852488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9" descr="Letterhead_A4_EN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77"/>
          <a:stretch>
            <a:fillRect/>
          </a:stretch>
        </p:blipFill>
        <p:spPr bwMode="auto">
          <a:xfrm>
            <a:off x="0" y="1341438"/>
            <a:ext cx="3851275" cy="551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>
            <a:lvl1pPr marL="3175" algn="ctr">
              <a:defRPr sz="4000"/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/>
          <a:lstStyle>
            <a:lvl1pPr marL="0" indent="0" algn="ctr">
              <a:buFontTx/>
              <a:buNone/>
              <a:defRPr sz="3200"/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>
                <a:latin typeface="Arial" pitchFamily="34" charset="0"/>
              </a:defRPr>
            </a:lvl1pPr>
          </a:lstStyle>
          <a:p>
            <a:pPr>
              <a:defRPr/>
            </a:pPr>
            <a:fld id="{253ADBB8-0352-47E7-B49A-73062CCD1A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637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6BC5B-C207-4F4E-A79D-D06480F88E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6283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878C9-13CB-401A-946C-6EA5DE6BD6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314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87600"/>
            <a:ext cx="4038600" cy="3633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11AC1-2C91-4CA7-9593-90DCB87D3A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76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2255D5-3121-40BC-8D6A-8C34201109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3850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67CFF-0C86-4778-B5E8-363FB029E1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75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40E69B-CB49-468F-ADDA-1DBF8CAB53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0279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59C90A-109E-4F11-BECE-FEEAC392B0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144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80379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C04D1A-F21B-4A51-A2F2-826670963C3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7151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7C5F2-BE8C-4900-B8A4-EB51B4645F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112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196975"/>
            <a:ext cx="2058988" cy="48244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96975"/>
            <a:ext cx="6029325" cy="48244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B6597-B381-4F76-83F4-753DA31DA3E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911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22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2317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236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79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39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7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550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2569-96BE-4536-99B7-DE68A1EA64D6}" type="datetimeFigureOut">
              <a:rPr lang="en-GB" smtClean="0"/>
              <a:t>08/05/2019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C250C-6115-4BB8-8BB3-9C07791003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267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96975"/>
            <a:ext cx="8229600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387600"/>
            <a:ext cx="8229600" cy="363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ea typeface="+mn-ea"/>
                <a:cs typeface="+mn-cs"/>
                <a:sym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Verdana" pitchFamily="34" charset="0"/>
                <a:ea typeface="MS PGothic" pitchFamily="34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68A0AC-02EA-407B-9DF8-0B67FF320A03}" type="slidenum">
              <a:rPr lang="en-GB">
                <a:solidFill>
                  <a:srgbClr val="000000"/>
                </a:solidFill>
                <a:sym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  <a:sym typeface="Arial" pitchFamily="34" charset="0"/>
            </a:endParaRPr>
          </a:p>
        </p:txBody>
      </p:sp>
      <p:pic>
        <p:nvPicPr>
          <p:cNvPr id="2" name="Picture 17" descr="logo_for_ppt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52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20" descr="small box COMPETITION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4663" y="6524625"/>
            <a:ext cx="6254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4948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  <a:ea typeface="MS PGothic" pitchFamily="34" charset="-128"/>
          <a:cs typeface="MS PGothic" charset="0"/>
        </a:defRPr>
      </a:lvl2pPr>
      <a:lvl3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  <a:ea typeface="MS PGothic" pitchFamily="34" charset="-128"/>
          <a:cs typeface="MS PGothic" charset="0"/>
        </a:defRPr>
      </a:lvl3pPr>
      <a:lvl4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  <a:ea typeface="MS PGothic" pitchFamily="34" charset="-128"/>
          <a:cs typeface="MS PGothic" charset="0"/>
        </a:defRPr>
      </a:lvl4pPr>
      <a:lvl5pPr marL="358775" indent="-358775"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  <a:ea typeface="MS PGothic" pitchFamily="34" charset="-128"/>
          <a:cs typeface="MS PGothic" charset="0"/>
        </a:defRPr>
      </a:lvl5pPr>
      <a:lvl6pPr marL="815975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6pPr>
      <a:lvl7pPr marL="1273175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7pPr>
      <a:lvl8pPr marL="1730375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8pPr>
      <a:lvl9pPr marL="2187575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Char char="•"/>
        <a:defRPr sz="24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MS PGothic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8"/>
          <p:cNvSpPr>
            <a:spLocks noGrp="1" noChangeArrowheads="1"/>
          </p:cNvSpPr>
          <p:nvPr>
            <p:ph type="ctrTitle"/>
          </p:nvPr>
        </p:nvSpPr>
        <p:spPr>
          <a:xfrm>
            <a:off x="0" y="2283569"/>
            <a:ext cx="9144000" cy="2441575"/>
          </a:xfrm>
        </p:spPr>
        <p:txBody>
          <a:bodyPr/>
          <a:lstStyle/>
          <a:p>
            <a:r>
              <a:rPr lang="en-GB" b="1"/>
              <a:t>The special advisers' report</a:t>
            </a:r>
            <a:br>
              <a:rPr lang="en-GB" b="1"/>
            </a:br>
            <a:r>
              <a:rPr lang="en-GB" b="1"/>
              <a:t>on competition policy in the digital era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354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F06BC5B-C207-4F4E-A79D-D06480F88EA2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"/>
            <a:ext cx="9163297" cy="6870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1816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341388"/>
            <a:ext cx="8229600" cy="1079500"/>
          </a:xfrm>
        </p:spPr>
        <p:txBody>
          <a:bodyPr/>
          <a:lstStyle/>
          <a:p>
            <a:pPr marL="0" indent="0" algn="ctr"/>
            <a:r>
              <a:rPr lang="en-GB" sz="3600" b="1"/>
              <a:t>Context (1)</a:t>
            </a:r>
            <a:endParaRPr lang="en-GB" sz="3600" dirty="0">
              <a:solidFill>
                <a:srgbClr val="0B6192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0825" y="2420887"/>
            <a:ext cx="8569325" cy="3960513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9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400" dirty="0">
                <a:latin typeface="Arial"/>
                <a:ea typeface="ＭＳ 明朝"/>
                <a:cs typeface="Arial"/>
              </a:rPr>
              <a:t>Part of broader reflection on digital issues</a:t>
            </a:r>
          </a:p>
          <a:p>
            <a:pPr marL="742950" lvl="2" indent="-28575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Consultation July-Sept 2018</a:t>
            </a:r>
          </a:p>
          <a:p>
            <a:pPr marL="742950" lvl="2" indent="-28575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Conference Jan </a:t>
            </a:r>
            <a:r>
              <a:rPr lang="en-US" sz="1800" dirty="0" smtClean="0">
                <a:latin typeface="Arial"/>
                <a:ea typeface="ＭＳ 明朝"/>
                <a:cs typeface="Arial"/>
              </a:rPr>
              <a:t>2019</a:t>
            </a:r>
          </a:p>
          <a:p>
            <a:pPr marL="742950" lvl="2" indent="-28575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 smtClean="0">
                <a:latin typeface="Arial"/>
                <a:ea typeface="ＭＳ 明朝"/>
                <a:cs typeface="Arial"/>
              </a:rPr>
              <a:t>Internal reflection</a:t>
            </a:r>
            <a:endParaRPr lang="en-US" sz="1800" dirty="0">
              <a:latin typeface="Arial"/>
              <a:ea typeface="ＭＳ 明朝"/>
              <a:cs typeface="Arial"/>
            </a:endParaRPr>
          </a:p>
          <a:p>
            <a:pPr marL="285750" lvl="1">
              <a:spcBef>
                <a:spcPts val="0"/>
              </a:spcBef>
              <a:spcAft>
                <a:spcPts val="9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400" dirty="0">
                <a:latin typeface="Arial"/>
                <a:ea typeface="ＭＳ 明朝"/>
                <a:cs typeface="Arial"/>
              </a:rPr>
              <a:t>Reflections/reports in other countries</a:t>
            </a:r>
          </a:p>
          <a:p>
            <a:pPr marL="742950" lvl="2" indent="-28575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Reports in Germany</a:t>
            </a:r>
          </a:p>
          <a:p>
            <a:pPr marL="742950" lvl="2" indent="-28575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UK report ("Furman report")</a:t>
            </a:r>
          </a:p>
          <a:p>
            <a:pPr marL="742950" lvl="2" indent="-28575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 smtClean="0">
                <a:latin typeface="Arial"/>
                <a:ea typeface="ＭＳ 明朝"/>
                <a:cs typeface="Arial"/>
              </a:rPr>
              <a:t>U.S</a:t>
            </a:r>
            <a:r>
              <a:rPr lang="en-US" sz="1800" dirty="0">
                <a:latin typeface="Arial"/>
                <a:ea typeface="ＭＳ 明朝"/>
                <a:cs typeface="Arial"/>
              </a:rPr>
              <a:t>. FTC hearings</a:t>
            </a:r>
          </a:p>
          <a:p>
            <a:pPr marL="742950" lvl="2" indent="-28575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Australian report</a:t>
            </a:r>
          </a:p>
          <a:p>
            <a:pPr marL="742950" lvl="2" indent="-285750">
              <a:spcBef>
                <a:spcPts val="0"/>
              </a:spcBef>
              <a:spcAft>
                <a:spcPts val="9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 err="1" smtClean="0">
                <a:latin typeface="Arial"/>
                <a:ea typeface="ＭＳ 明朝"/>
                <a:cs typeface="Arial"/>
              </a:rPr>
              <a:t>Etc</a:t>
            </a:r>
            <a:endParaRPr lang="en-US" sz="1800" dirty="0">
              <a:latin typeface="Arial"/>
              <a:ea typeface="ＭＳ 明朝"/>
              <a:cs typeface="Arial"/>
            </a:endParaRP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endParaRPr lang="en-GB" sz="2400" dirty="0">
              <a:latin typeface="Arial"/>
              <a:ea typeface="ＭＳ 明朝"/>
              <a:cs typeface="Arial"/>
            </a:endParaRP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381401"/>
            <a:ext cx="2133600" cy="3400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C6C660B2-F160-41BD-96B9-92AD650DCC9F}" type="slidenum">
              <a:rPr lang="en-GB">
                <a:latin typeface="Verdana" pitchFamily="34" charset="0"/>
                <a:ea typeface="MS PGothic" pitchFamily="34" charset="-128"/>
              </a:rPr>
              <a:pPr eaLnBrk="1" hangingPunct="1"/>
              <a:t>3</a:t>
            </a:fld>
            <a:endParaRPr lang="en-GB">
              <a:latin typeface="Verdan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5967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341388"/>
            <a:ext cx="8229600" cy="1079500"/>
          </a:xfrm>
        </p:spPr>
        <p:txBody>
          <a:bodyPr/>
          <a:lstStyle/>
          <a:p>
            <a:pPr marL="0" indent="0" algn="ctr"/>
            <a:r>
              <a:rPr lang="en-GB" sz="3600" b="1"/>
              <a:t>Context (2)</a:t>
            </a:r>
            <a:endParaRPr lang="en-GB" sz="3600" dirty="0">
              <a:solidFill>
                <a:srgbClr val="0B6192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0825" y="2492896"/>
            <a:ext cx="8569325" cy="3816424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30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Focuses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 on data,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platforms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, innovation/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mergers</a:t>
            </a:r>
            <a:endParaRPr lang="fr-BE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>
              <a:spcBef>
                <a:spcPts val="0"/>
              </a:spcBef>
              <a:spcAft>
                <a:spcPts val="30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fr-BE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special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advisers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'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own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views</a:t>
            </a:r>
            <a:endParaRPr lang="fr-BE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>
              <a:spcBef>
                <a:spcPts val="0"/>
              </a:spcBef>
              <a:spcAft>
                <a:spcPts val="30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Focuses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 on substance, not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procedure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 or institutions</a:t>
            </a:r>
          </a:p>
          <a:p>
            <a:pPr marL="285750" lvl="1">
              <a:spcBef>
                <a:spcPts val="0"/>
              </a:spcBef>
              <a:spcAft>
                <a:spcPts val="30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fr-BE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paper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, not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fully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worked</a:t>
            </a:r>
            <a:r>
              <a:rPr lang="fr-BE" sz="2700" dirty="0">
                <a:latin typeface="Arial" panose="020B0604020202020204" pitchFamily="34" charset="0"/>
                <a:cs typeface="Arial" panose="020B0604020202020204" pitchFamily="34" charset="0"/>
              </a:rPr>
              <a:t>-out </a:t>
            </a:r>
            <a:r>
              <a:rPr lang="fr-BE" sz="2700" dirty="0" err="1">
                <a:latin typeface="Arial" panose="020B0604020202020204" pitchFamily="34" charset="0"/>
                <a:cs typeface="Arial" panose="020B0604020202020204" pitchFamily="34" charset="0"/>
              </a:rPr>
              <a:t>proposals</a:t>
            </a:r>
            <a:endParaRPr lang="fr-BE" sz="27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>
              <a:spcBef>
                <a:spcPts val="0"/>
              </a:spcBef>
              <a:spcAft>
                <a:spcPts val="30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fr-BE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What's</a:t>
            </a:r>
            <a:r>
              <a:rPr lang="fr-BE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27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fr-BE" sz="2700" dirty="0" smtClean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fr-BE" sz="27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381401"/>
            <a:ext cx="2133600" cy="3400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C6C660B2-F160-41BD-96B9-92AD650DCC9F}" type="slidenum">
              <a:rPr lang="en-GB">
                <a:latin typeface="Verdana" pitchFamily="34" charset="0"/>
                <a:ea typeface="MS PGothic" pitchFamily="34" charset="-128"/>
              </a:rPr>
              <a:pPr eaLnBrk="1" hangingPunct="1"/>
              <a:t>4</a:t>
            </a:fld>
            <a:endParaRPr lang="en-GB">
              <a:latin typeface="Verdan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6909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341388"/>
            <a:ext cx="8229600" cy="1079500"/>
          </a:xfrm>
        </p:spPr>
        <p:txBody>
          <a:bodyPr/>
          <a:lstStyle/>
          <a:p>
            <a:pPr marL="0" indent="0" algn="ctr"/>
            <a:r>
              <a:rPr lang="en-GB" sz="3600" b="1"/>
              <a:t>The report: general points</a:t>
            </a:r>
            <a:endParaRPr lang="en-GB" sz="3600" dirty="0">
              <a:solidFill>
                <a:srgbClr val="0B6192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0825" y="2420888"/>
            <a:ext cx="8569325" cy="3888432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Fit for purpose?</a:t>
            </a:r>
          </a:p>
          <a:p>
            <a:pPr marL="742950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"The basic EU competition law framework is 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sound and sufficiently flexible</a:t>
            </a:r>
            <a:r>
              <a:rPr lang="en-US" sz="1800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"</a:t>
            </a:r>
          </a:p>
          <a:p>
            <a:pPr marL="742950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But: need to "</a:t>
            </a:r>
            <a:r>
              <a:rPr lang="en-US" sz="1800" dirty="0">
                <a:solidFill>
                  <a:srgbClr val="FF0000"/>
                </a:solidFill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adapt and refine </a:t>
            </a:r>
            <a:r>
              <a:rPr lang="en-US" sz="1800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concepts, doctrines and methodologies"</a:t>
            </a:r>
          </a:p>
          <a:p>
            <a:pPr marL="285750" lvl="1"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1800" smtClean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"</a:t>
            </a:r>
            <a:r>
              <a:rPr lang="en-US" sz="1800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Effects analysis"</a:t>
            </a:r>
          </a:p>
          <a:p>
            <a:pPr marL="742950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"There will be </a:t>
            </a:r>
            <a:r>
              <a:rPr lang="en-US" sz="1800" dirty="0" err="1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underenforcement</a:t>
            </a:r>
            <a:r>
              <a:rPr lang="en-US" sz="1800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 if we insist that the harm be identified with a high degree of probability"</a:t>
            </a:r>
          </a:p>
          <a:p>
            <a:pPr marL="742950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"Under-enforcement in the digital era will be of particular concern, as the harm will presumably be longer-term than in traditional markets</a:t>
            </a:r>
            <a:r>
              <a:rPr lang="en-US" sz="1800" dirty="0" smtClean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"</a:t>
            </a:r>
            <a:endParaRPr lang="en-US" sz="1800" dirty="0">
              <a:latin typeface="Arial" panose="020B0604020202020204" pitchFamily="34" charset="0"/>
              <a:ea typeface="ＭＳ 明朝"/>
              <a:cs typeface="Arial" panose="020B0604020202020204" pitchFamily="34" charset="0"/>
            </a:endParaRP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381401"/>
            <a:ext cx="2133600" cy="3400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C6C660B2-F160-41BD-96B9-92AD650DCC9F}" type="slidenum">
              <a:rPr lang="en-GB">
                <a:latin typeface="Verdana" pitchFamily="34" charset="0"/>
                <a:ea typeface="MS PGothic" pitchFamily="34" charset="-128"/>
              </a:rPr>
              <a:pPr eaLnBrk="1" hangingPunct="1"/>
              <a:t>5</a:t>
            </a:fld>
            <a:endParaRPr lang="en-GB">
              <a:latin typeface="Verdan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30284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341388"/>
            <a:ext cx="8229600" cy="1079500"/>
          </a:xfrm>
        </p:spPr>
        <p:txBody>
          <a:bodyPr/>
          <a:lstStyle/>
          <a:p>
            <a:pPr marL="0" indent="0" algn="ctr"/>
            <a:r>
              <a:rPr lang="en-GB" sz="3600" b="1"/>
              <a:t>The report: data</a:t>
            </a:r>
            <a:endParaRPr lang="en-GB" sz="3600" dirty="0">
              <a:solidFill>
                <a:srgbClr val="0B6192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0825" y="2420888"/>
            <a:ext cx="8569325" cy="3888432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1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00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3 objectives: disseminate data while protecting investments and privacy</a:t>
            </a:r>
          </a:p>
          <a:p>
            <a:pPr marL="285750" lvl="1">
              <a:spcBef>
                <a:spcPts val="0"/>
              </a:spcBef>
              <a:spcAft>
                <a:spcPts val="11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00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Interpret GDPR through the lens of </a:t>
            </a:r>
            <a:r>
              <a:rPr lang="en-US" sz="2000" smtClean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competition</a:t>
            </a:r>
            <a:endParaRPr lang="en-US" sz="2000">
              <a:latin typeface="Arial" panose="020B0604020202020204" pitchFamily="34" charset="0"/>
              <a:ea typeface="ＭＳ 明朝"/>
              <a:cs typeface="Arial" panose="020B0604020202020204" pitchFamily="34" charset="0"/>
            </a:endParaRPr>
          </a:p>
          <a:p>
            <a:pPr marL="285750" lvl="1">
              <a:spcBef>
                <a:spcPts val="0"/>
              </a:spcBef>
              <a:spcAft>
                <a:spcPts val="11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00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Data pooling</a:t>
            </a:r>
          </a:p>
          <a:p>
            <a:pPr marL="742950" lvl="2" indent="-285750">
              <a:spcBef>
                <a:spcPts val="0"/>
              </a:spcBef>
              <a:spcAft>
                <a:spcPts val="11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Efficiencies &amp; competition concerns</a:t>
            </a:r>
          </a:p>
          <a:p>
            <a:pPr marL="742950" lvl="2" indent="-285750">
              <a:spcBef>
                <a:spcPts val="0"/>
              </a:spcBef>
              <a:spcAft>
                <a:spcPts val="11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More guidance needed</a:t>
            </a:r>
          </a:p>
          <a:p>
            <a:pPr marL="285750" lvl="1">
              <a:spcBef>
                <a:spcPts val="0"/>
              </a:spcBef>
              <a:spcAft>
                <a:spcPts val="11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00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Essential facility doctrine (EFD)</a:t>
            </a:r>
          </a:p>
          <a:p>
            <a:pPr marL="742950" lvl="2" indent="-285750">
              <a:spcBef>
                <a:spcPts val="0"/>
              </a:spcBef>
              <a:spcAft>
                <a:spcPts val="11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For complementary markets, not for unrelated markets</a:t>
            </a:r>
          </a:p>
          <a:p>
            <a:pPr marL="742950" lvl="2" indent="-285750">
              <a:spcBef>
                <a:spcPts val="0"/>
              </a:spcBef>
              <a:spcAft>
                <a:spcPts val="11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Consider data flows, raw data, consent</a:t>
            </a:r>
          </a:p>
          <a:p>
            <a:pPr marL="285750" lvl="1">
              <a:spcBef>
                <a:spcPts val="0"/>
              </a:spcBef>
              <a:spcAft>
                <a:spcPts val="11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000" smtClean="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Consider </a:t>
            </a:r>
            <a:r>
              <a:rPr lang="en-US" sz="2000">
                <a:latin typeface="Arial" panose="020B0604020202020204" pitchFamily="34" charset="0"/>
                <a:ea typeface="ＭＳ 明朝"/>
                <a:cs typeface="Arial" panose="020B0604020202020204" pitchFamily="34" charset="0"/>
              </a:rPr>
              <a:t>regulation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381401"/>
            <a:ext cx="2133600" cy="3400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C6C660B2-F160-41BD-96B9-92AD650DCC9F}" type="slidenum">
              <a:rPr lang="en-GB">
                <a:latin typeface="Verdana" pitchFamily="34" charset="0"/>
                <a:ea typeface="MS PGothic" pitchFamily="34" charset="-128"/>
              </a:rPr>
              <a:pPr eaLnBrk="1" hangingPunct="1"/>
              <a:t>6</a:t>
            </a:fld>
            <a:endParaRPr lang="en-GB">
              <a:latin typeface="Verdan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078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341388"/>
            <a:ext cx="8229600" cy="1079500"/>
          </a:xfrm>
        </p:spPr>
        <p:txBody>
          <a:bodyPr/>
          <a:lstStyle/>
          <a:p>
            <a:pPr marL="0" indent="0" algn="ctr"/>
            <a:r>
              <a:rPr lang="en-GB" sz="3600" b="1" dirty="0"/>
              <a:t>The report: platforms (1)</a:t>
            </a:r>
            <a:endParaRPr lang="en-GB" sz="3600" dirty="0">
              <a:solidFill>
                <a:srgbClr val="0B6192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0825" y="2564904"/>
            <a:ext cx="8569325" cy="3744416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24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400" dirty="0">
                <a:latin typeface="Arial"/>
                <a:ea typeface="ＭＳ 明朝"/>
                <a:cs typeface="Arial"/>
              </a:rPr>
              <a:t>Promote/preserve competition </a:t>
            </a:r>
            <a:r>
              <a:rPr lang="en-US" sz="2400" b="1" dirty="0">
                <a:latin typeface="Arial"/>
                <a:ea typeface="ＭＳ 明朝"/>
                <a:cs typeface="Arial"/>
              </a:rPr>
              <a:t>for</a:t>
            </a:r>
            <a:r>
              <a:rPr lang="en-US" sz="2400" dirty="0">
                <a:latin typeface="Arial"/>
                <a:ea typeface="ＭＳ 明朝"/>
                <a:cs typeface="Arial"/>
              </a:rPr>
              <a:t> the market</a:t>
            </a:r>
          </a:p>
          <a:p>
            <a:pPr marL="742950" lvl="2" indent="-28575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Case-by-case analysis but rebuttable presumption of anti-competitiveness if dominant platforms hinder (potential) rivals’ ability to attract users and generate their own positive network effects, </a:t>
            </a:r>
            <a:r>
              <a:rPr lang="en-US" sz="1800" dirty="0" err="1">
                <a:latin typeface="Arial"/>
                <a:ea typeface="ＭＳ 明朝"/>
                <a:cs typeface="Arial"/>
              </a:rPr>
              <a:t>through</a:t>
            </a:r>
            <a:r>
              <a:rPr lang="en-US" sz="1800" dirty="0">
                <a:latin typeface="Arial"/>
                <a:ea typeface="ＭＳ 明朝"/>
                <a:cs typeface="Arial"/>
              </a:rPr>
              <a:t>, e.g.</a:t>
            </a:r>
          </a:p>
          <a:p>
            <a:pPr marL="1200150" lvl="3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ü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MFNs</a:t>
            </a:r>
          </a:p>
          <a:p>
            <a:pPr marL="1200150" lvl="3" indent="-285750">
              <a:spcBef>
                <a:spcPts val="0"/>
              </a:spcBef>
              <a:spcAft>
                <a:spcPts val="2400"/>
              </a:spcAft>
              <a:buFont typeface="Wingdings" panose="05000000000000000000" pitchFamily="2" charset="2"/>
              <a:buChar char="ü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Restrictions of multi-homing / switching / interoperability</a:t>
            </a:r>
          </a:p>
          <a:p>
            <a:pPr marL="742950" lvl="2" indent="-285750">
              <a:spcBef>
                <a:spcPts val="0"/>
              </a:spcBef>
              <a:spcAft>
                <a:spcPts val="24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Dominant platforms to show either lack of adverse effects or overriding efficiencies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381401"/>
            <a:ext cx="2133600" cy="3400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C6C660B2-F160-41BD-96B9-92AD650DCC9F}" type="slidenum">
              <a:rPr lang="en-GB">
                <a:latin typeface="Verdana" pitchFamily="34" charset="0"/>
                <a:ea typeface="MS PGothic" pitchFamily="34" charset="-128"/>
              </a:rPr>
              <a:pPr eaLnBrk="1" hangingPunct="1"/>
              <a:t>7</a:t>
            </a:fld>
            <a:endParaRPr lang="en-GB">
              <a:latin typeface="Verdan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9720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341388"/>
            <a:ext cx="8229600" cy="1079500"/>
          </a:xfrm>
        </p:spPr>
        <p:txBody>
          <a:bodyPr/>
          <a:lstStyle/>
          <a:p>
            <a:pPr marL="0" indent="0" algn="ctr"/>
            <a:r>
              <a:rPr lang="en-GB" sz="3600" b="1" dirty="0"/>
              <a:t>The report: platforms (2)</a:t>
            </a:r>
            <a:endParaRPr lang="en-GB" sz="3600" dirty="0">
              <a:solidFill>
                <a:srgbClr val="0B6192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0825" y="2564904"/>
            <a:ext cx="8569325" cy="3744416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2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400" dirty="0">
                <a:latin typeface="Arial"/>
                <a:ea typeface="ＭＳ 明朝"/>
                <a:cs typeface="Arial"/>
              </a:rPr>
              <a:t>Promote/preserve competition </a:t>
            </a:r>
            <a:r>
              <a:rPr lang="en-US" sz="2400" b="1" dirty="0">
                <a:latin typeface="Arial"/>
                <a:ea typeface="ＭＳ 明朝"/>
                <a:cs typeface="Arial"/>
              </a:rPr>
              <a:t>on</a:t>
            </a:r>
            <a:r>
              <a:rPr lang="en-US" sz="2400" dirty="0">
                <a:latin typeface="Arial"/>
                <a:ea typeface="ＭＳ 明朝"/>
                <a:cs typeface="Arial"/>
              </a:rPr>
              <a:t> the platform (market)</a:t>
            </a:r>
          </a:p>
          <a:p>
            <a:pPr marL="742950" lvl="2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Platforms as regulators (analogy with sport federations cases): duty to ensure </a:t>
            </a:r>
            <a:r>
              <a:rPr lang="en-US" sz="1800" dirty="0" smtClean="0">
                <a:latin typeface="Arial"/>
                <a:ea typeface="ＭＳ 明朝"/>
                <a:cs typeface="Arial"/>
              </a:rPr>
              <a:t>level playing </a:t>
            </a:r>
            <a:r>
              <a:rPr lang="en-US" sz="1800" dirty="0">
                <a:latin typeface="Arial"/>
                <a:ea typeface="ＭＳ 明朝"/>
                <a:cs typeface="Arial"/>
              </a:rPr>
              <a:t>field </a:t>
            </a:r>
            <a:r>
              <a:rPr lang="en-US" sz="1800" dirty="0" smtClean="0">
                <a:latin typeface="Arial"/>
                <a:ea typeface="ＭＳ 明朝"/>
                <a:cs typeface="Arial"/>
              </a:rPr>
              <a:t>– </a:t>
            </a:r>
            <a:r>
              <a:rPr lang="en-US" sz="1800" dirty="0">
                <a:latin typeface="Arial"/>
                <a:ea typeface="ＭＳ 明朝"/>
                <a:cs typeface="Arial"/>
              </a:rPr>
              <a:t>rules cannot anti-competitively exclude or discriminate users</a:t>
            </a:r>
          </a:p>
          <a:p>
            <a:pPr marL="285750" lvl="1">
              <a:spcBef>
                <a:spcPts val="0"/>
              </a:spcBef>
              <a:spcAft>
                <a:spcPts val="12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400" dirty="0">
                <a:latin typeface="Arial"/>
                <a:ea typeface="ＭＳ 明朝"/>
                <a:cs typeface="Arial"/>
              </a:rPr>
              <a:t>Leveraging</a:t>
            </a:r>
          </a:p>
          <a:p>
            <a:pPr marL="742950" lvl="2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Self-</a:t>
            </a:r>
            <a:r>
              <a:rPr lang="en-US" sz="1800" dirty="0" err="1">
                <a:latin typeface="Arial"/>
                <a:ea typeface="ＭＳ 明朝"/>
                <a:cs typeface="Arial"/>
              </a:rPr>
              <a:t>preferencing</a:t>
            </a:r>
            <a:r>
              <a:rPr lang="en-US" sz="1800" dirty="0">
                <a:latin typeface="Arial"/>
                <a:ea typeface="ＭＳ 明朝"/>
                <a:cs typeface="Arial"/>
              </a:rPr>
              <a:t>: not abusive per se, but subject to effects test </a:t>
            </a:r>
            <a:r>
              <a:rPr lang="en-US" sz="1800" dirty="0" smtClean="0">
                <a:latin typeface="Arial"/>
                <a:ea typeface="ＭＳ 明朝"/>
                <a:cs typeface="Arial"/>
              </a:rPr>
              <a:t>– </a:t>
            </a:r>
            <a:r>
              <a:rPr lang="en-US" sz="1800" dirty="0">
                <a:latin typeface="Arial"/>
                <a:ea typeface="ＭＳ 明朝"/>
                <a:cs typeface="Arial"/>
              </a:rPr>
              <a:t>also below the “essential facility” threshold</a:t>
            </a:r>
          </a:p>
          <a:p>
            <a:pPr marL="742950" lvl="2" indent="-28575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Remedies: Structural vs </a:t>
            </a:r>
            <a:r>
              <a:rPr lang="en-US" sz="1800" dirty="0" err="1">
                <a:latin typeface="Arial"/>
                <a:ea typeface="ＭＳ 明朝"/>
                <a:cs typeface="Arial"/>
              </a:rPr>
              <a:t>behavioural</a:t>
            </a:r>
            <a:r>
              <a:rPr lang="en-US" sz="1800" dirty="0">
                <a:latin typeface="Arial"/>
                <a:ea typeface="ＭＳ 明朝"/>
                <a:cs typeface="Arial"/>
              </a:rPr>
              <a:t> / restorative remedies</a:t>
            </a:r>
          </a:p>
          <a:p>
            <a:pPr marL="342900" lvl="3" indent="-342900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400" dirty="0">
                <a:latin typeface="Arial"/>
                <a:ea typeface="ＭＳ 明朝"/>
                <a:cs typeface="Arial"/>
              </a:rPr>
              <a:t>No need to regulate platforms with no market power</a:t>
            </a:r>
          </a:p>
          <a:p>
            <a:pPr marL="914400" lvl="3" indent="0">
              <a:spcBef>
                <a:spcPts val="0"/>
              </a:spcBef>
              <a:spcAft>
                <a:spcPts val="1200"/>
              </a:spcAft>
              <a:buNone/>
              <a:tabLst>
                <a:tab pos="228600" algn="l"/>
                <a:tab pos="620713" algn="l"/>
              </a:tabLst>
              <a:defRPr/>
            </a:pPr>
            <a:endParaRPr lang="en-US" sz="2400" dirty="0">
              <a:latin typeface="Arial"/>
              <a:ea typeface="ＭＳ 明朝"/>
              <a:cs typeface="Arial"/>
            </a:endParaRP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381401"/>
            <a:ext cx="2133600" cy="3400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C6C660B2-F160-41BD-96B9-92AD650DCC9F}" type="slidenum">
              <a:rPr lang="en-GB">
                <a:latin typeface="Verdana" pitchFamily="34" charset="0"/>
                <a:ea typeface="MS PGothic" pitchFamily="34" charset="-128"/>
              </a:rPr>
              <a:pPr eaLnBrk="1" hangingPunct="1"/>
              <a:t>8</a:t>
            </a:fld>
            <a:endParaRPr lang="en-GB">
              <a:latin typeface="Verdan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82599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68313" y="1341388"/>
            <a:ext cx="8229600" cy="1079500"/>
          </a:xfrm>
        </p:spPr>
        <p:txBody>
          <a:bodyPr/>
          <a:lstStyle/>
          <a:p>
            <a:pPr marL="0" indent="0" algn="ctr"/>
            <a:r>
              <a:rPr lang="en-GB" sz="3600" b="1" dirty="0"/>
              <a:t>The report: merger control</a:t>
            </a:r>
            <a:endParaRPr lang="en-GB" sz="3600" dirty="0">
              <a:solidFill>
                <a:srgbClr val="0B6192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0825" y="2564904"/>
            <a:ext cx="8569325" cy="3744416"/>
          </a:xfrm>
        </p:spPr>
        <p:txBody>
          <a:bodyPr/>
          <a:lstStyle/>
          <a:p>
            <a:pPr marL="285750" lvl="1"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400" dirty="0">
                <a:latin typeface="Arial"/>
                <a:ea typeface="ＭＳ 明朝"/>
                <a:cs typeface="Arial"/>
              </a:rPr>
              <a:t>No need to </a:t>
            </a:r>
            <a:r>
              <a:rPr lang="en-US" sz="2400">
                <a:latin typeface="Arial"/>
                <a:ea typeface="ＭＳ 明朝"/>
                <a:cs typeface="Arial"/>
              </a:rPr>
              <a:t>change </a:t>
            </a:r>
            <a:r>
              <a:rPr lang="en-US" sz="2400" smtClean="0">
                <a:latin typeface="Arial"/>
                <a:ea typeface="ＭＳ 明朝"/>
                <a:cs typeface="Arial"/>
              </a:rPr>
              <a:t>EUMR at this stage</a:t>
            </a:r>
            <a:endParaRPr lang="en-US" sz="2400" dirty="0">
              <a:latin typeface="Arial"/>
              <a:ea typeface="ＭＳ 明朝"/>
              <a:cs typeface="Arial"/>
            </a:endParaRPr>
          </a:p>
          <a:p>
            <a:pPr marL="285750" lvl="1"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400" dirty="0">
                <a:latin typeface="Arial"/>
                <a:ea typeface="ＭＳ 明朝"/>
                <a:cs typeface="Arial"/>
              </a:rPr>
              <a:t>Too early to change jurisdictional thresholds </a:t>
            </a:r>
          </a:p>
          <a:p>
            <a:pPr marL="742950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smtClean="0">
                <a:latin typeface="Arial"/>
                <a:ea typeface="ＭＳ 明朝"/>
                <a:cs typeface="Arial"/>
              </a:rPr>
              <a:t>Monitor impact </a:t>
            </a:r>
            <a:r>
              <a:rPr lang="en-US" sz="1800" dirty="0">
                <a:latin typeface="Arial"/>
                <a:ea typeface="ＭＳ 明朝"/>
                <a:cs typeface="Arial"/>
              </a:rPr>
              <a:t>of national reforms and functioning of referral system </a:t>
            </a:r>
          </a:p>
          <a:p>
            <a:pPr marL="285750" lvl="1">
              <a:spcBef>
                <a:spcPts val="0"/>
              </a:spcBef>
              <a:spcAft>
                <a:spcPts val="1800"/>
              </a:spcAft>
              <a:buFont typeface="Wingdings" charset="2"/>
              <a:buChar char="§"/>
              <a:tabLst>
                <a:tab pos="228600" algn="l"/>
                <a:tab pos="620713" algn="l"/>
              </a:tabLst>
              <a:defRPr/>
            </a:pPr>
            <a:r>
              <a:rPr lang="en-US" sz="2400" dirty="0">
                <a:latin typeface="Arial"/>
                <a:ea typeface="ＭＳ 明朝"/>
                <a:cs typeface="Arial"/>
              </a:rPr>
              <a:t>Revisit </a:t>
            </a:r>
            <a:r>
              <a:rPr lang="en-US" sz="2400">
                <a:latin typeface="Arial"/>
                <a:ea typeface="ＭＳ 明朝"/>
                <a:cs typeface="Arial"/>
              </a:rPr>
              <a:t>substantive </a:t>
            </a:r>
            <a:r>
              <a:rPr lang="en-US" sz="2400" smtClean="0">
                <a:latin typeface="Arial"/>
                <a:ea typeface="ＭＳ 明朝"/>
                <a:cs typeface="Arial"/>
              </a:rPr>
              <a:t>assessment </a:t>
            </a:r>
            <a:r>
              <a:rPr lang="en-US" sz="2400" dirty="0">
                <a:latin typeface="Arial"/>
                <a:ea typeface="ＭＳ 明朝"/>
                <a:cs typeface="Arial"/>
              </a:rPr>
              <a:t>to minimize false negatives</a:t>
            </a:r>
          </a:p>
          <a:p>
            <a:pPr marL="742950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Inject some “horizontal” elements into the “conglomerate” theories of harm</a:t>
            </a:r>
          </a:p>
          <a:p>
            <a:pPr marL="742950" lvl="2" indent="-285750">
              <a:spcBef>
                <a:spcPts val="0"/>
              </a:spcBef>
              <a:spcAft>
                <a:spcPts val="1800"/>
              </a:spcAft>
              <a:buFont typeface="Arial" panose="020B0604020202020204" pitchFamily="34" charset="0"/>
              <a:buChar char="•"/>
              <a:tabLst>
                <a:tab pos="228600" algn="l"/>
                <a:tab pos="620713" algn="l"/>
              </a:tabLst>
              <a:defRPr/>
            </a:pPr>
            <a:r>
              <a:rPr lang="en-US" sz="1800" dirty="0">
                <a:latin typeface="Arial"/>
                <a:ea typeface="ＭＳ 明朝"/>
                <a:cs typeface="Arial"/>
              </a:rPr>
              <a:t>Shift of burden </a:t>
            </a:r>
            <a:r>
              <a:rPr lang="en-US" sz="1800">
                <a:latin typeface="Arial"/>
                <a:ea typeface="ＭＳ 明朝"/>
                <a:cs typeface="Arial"/>
              </a:rPr>
              <a:t>of </a:t>
            </a:r>
            <a:r>
              <a:rPr lang="en-US" sz="1800" smtClean="0">
                <a:latin typeface="Arial"/>
                <a:ea typeface="ＭＳ 明朝"/>
                <a:cs typeface="Arial"/>
              </a:rPr>
              <a:t>proof? If </a:t>
            </a:r>
            <a:r>
              <a:rPr lang="en-US" sz="1800" dirty="0">
                <a:latin typeface="Arial"/>
                <a:ea typeface="ＭＳ 明朝"/>
                <a:cs typeface="Arial"/>
              </a:rPr>
              <a:t>acquisition is plausibly part of a strategy to strengthen/ring-fence ecosystem, notifying parties should show overriding merger-specific efficiencies</a:t>
            </a:r>
          </a:p>
        </p:txBody>
      </p:sp>
      <p:sp>
        <p:nvSpPr>
          <p:cNvPr id="4100" name="Slide Number Placeholder 1"/>
          <p:cNvSpPr>
            <a:spLocks noGrp="1"/>
          </p:cNvSpPr>
          <p:nvPr>
            <p:ph type="sldNum" sz="quarter" idx="11"/>
          </p:nvPr>
        </p:nvSpPr>
        <p:spPr>
          <a:xfrm>
            <a:off x="6553200" y="6381401"/>
            <a:ext cx="2133600" cy="34007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1pPr>
            <a:lvl2pPr marL="742950" indent="-28575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2pPr>
            <a:lvl3pPr marL="11430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3pPr>
            <a:lvl4pPr marL="16002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4pPr>
            <a:lvl5pPr marL="2057400" indent="-228600" eaLnBrk="0" hangingPunct="0"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000000"/>
                </a:solidFill>
                <a:latin typeface="Arial" pitchFamily="34" charset="0"/>
                <a:ea typeface="ヒラギノ角ゴ ProN W3" charset="-128"/>
                <a:sym typeface="Arial" pitchFamily="34" charset="0"/>
              </a:defRPr>
            </a:lvl9pPr>
          </a:lstStyle>
          <a:p>
            <a:pPr eaLnBrk="1" hangingPunct="1"/>
            <a:fld id="{C6C660B2-F160-41BD-96B9-92AD650DCC9F}" type="slidenum">
              <a:rPr lang="en-GB">
                <a:latin typeface="Verdana" pitchFamily="34" charset="0"/>
                <a:ea typeface="MS PGothic" pitchFamily="34" charset="-128"/>
              </a:rPr>
              <a:pPr eaLnBrk="1" hangingPunct="1"/>
              <a:t>9</a:t>
            </a:fld>
            <a:endParaRPr lang="en-GB">
              <a:latin typeface="Verdana" pitchFamily="34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8695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1371</TotalTime>
  <Words>461</Words>
  <Application>Microsoft Office PowerPoint</Application>
  <PresentationFormat>On-screen Show (4:3)</PresentationFormat>
  <Paragraphs>72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MS PGothic</vt:lpstr>
      <vt:lpstr>Arial</vt:lpstr>
      <vt:lpstr>Calibri</vt:lpstr>
      <vt:lpstr>ＭＳ 明朝</vt:lpstr>
      <vt:lpstr>Verdana</vt:lpstr>
      <vt:lpstr>Wingdings</vt:lpstr>
      <vt:lpstr>Office Theme</vt:lpstr>
      <vt:lpstr>3_Default Design</vt:lpstr>
      <vt:lpstr>The special advisers' report on competition policy in the digital era</vt:lpstr>
      <vt:lpstr>PowerPoint Presentation</vt:lpstr>
      <vt:lpstr>Context (1)</vt:lpstr>
      <vt:lpstr>Context (2)</vt:lpstr>
      <vt:lpstr>The report: general points</vt:lpstr>
      <vt:lpstr>The report: data</vt:lpstr>
      <vt:lpstr>The report: platforms (1)</vt:lpstr>
      <vt:lpstr>The report: platforms (2)</vt:lpstr>
      <vt:lpstr>The report: merger control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Spads report</dc:title>
  <dc:creator>A1</dc:creator>
  <cp:lastModifiedBy>RITTER Cyril (COMP)</cp:lastModifiedBy>
  <cp:revision>86</cp:revision>
  <cp:lastPrinted>2019-04-30T06:39:00Z</cp:lastPrinted>
  <dcterms:created xsi:type="dcterms:W3CDTF">2015-03-03T14:34:00Z</dcterms:created>
  <dcterms:modified xsi:type="dcterms:W3CDTF">2019-05-08T10:11:10Z</dcterms:modified>
</cp:coreProperties>
</file>